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095A5-77E4-4ED8-A8A4-9697A0116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2A7FBC-83B6-437A-96EB-D5C6F66605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79BBC-8B5C-4E4B-80D6-5D08CA915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D5CA-14A1-44F3-831C-B3DA3853FAC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24BBF-FCC9-4E41-9CC5-9B9B50F77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30E4B-84CA-4B98-ADE7-2EAE84125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2D36-D1E4-4CE7-B2C4-C4496EFD2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46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D8A57-8831-41B7-8F7D-5B4E19CA2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A4C0D9-11E0-4459-B0D1-27761C9B7A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6FD50-3F4F-47FD-AD9D-8245AA2AE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D5CA-14A1-44F3-831C-B3DA3853FAC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F04B2-AF35-42E3-876B-40A455BDB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665E8-FF80-4D4B-AB56-B530FCEDA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2D36-D1E4-4CE7-B2C4-C4496EFD2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98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E3BEBE-EAB9-4D22-BBB9-ABD5141BDA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44A07E-0379-4501-82D7-2A890ECA9D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31595-2615-4556-BD92-1B8B5E5CF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D5CA-14A1-44F3-831C-B3DA3853FAC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AB742-72B3-4A76-BBDB-7760E10FF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F5DC5-F6FE-4869-B7F6-8F5C04657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2D36-D1E4-4CE7-B2C4-C4496EFD2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8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F3F75-E0AD-44DE-B0CD-6039E598E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744FD-EA32-4BA7-81A5-CD7D41E63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8245C-53F0-4EF2-819F-0CF379517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D5CA-14A1-44F3-831C-B3DA3853FAC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D115A-C907-4807-81B9-EC55B2B3F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94741-71CF-425B-9958-DA8ACB5C1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2D36-D1E4-4CE7-B2C4-C4496EFD2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70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044E3-7184-461B-A0B8-BC3F0F1B4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C1BFBD-C6B9-4277-B36A-17A8E97FC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273B2-02A5-4D1D-8DC5-00B62289E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D5CA-14A1-44F3-831C-B3DA3853FAC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41BB9-1397-4029-9336-6A5128E19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58C1E-9A09-46EF-A290-DA56B9995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2D36-D1E4-4CE7-B2C4-C4496EFD2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2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CF310-31FE-4A9B-9C48-42BF8E09F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7E9F6-EF01-4C1C-BA72-BAE337AC0B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27CF48-CA33-4A64-9DDB-9C23A6AF3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6A9C65-833F-4220-95E7-77FF3CFC6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D5CA-14A1-44F3-831C-B3DA3853FAC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32830-B020-4EAA-A5D1-C7E78B307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8F9FB-B9CA-4007-A5BD-D6961B930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2D36-D1E4-4CE7-B2C4-C4496EFD2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6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498A6-932A-4DA5-8D9F-A34793855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BF223-F2B4-4C19-9EE5-BCB8DD306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43EBE0-91B1-47DB-AC11-B3831F3E8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2DE1B1-682A-4DFE-8930-76476E982D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46C774-835C-4D24-B48F-0C132B9E0A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F9F94A-D668-4E43-A87E-7E8C2F48B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D5CA-14A1-44F3-831C-B3DA3853FAC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3ECCE7-42AE-43E2-9B4E-021C44902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6C9FFD-7055-4990-85D5-20893A849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2D36-D1E4-4CE7-B2C4-C4496EFD2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4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BE190-5ACD-4E92-888A-C5362682B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3E0D78-7013-4EA2-97DA-E91537EF6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D5CA-14A1-44F3-831C-B3DA3853FAC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BA48D4-299D-4AE8-99EC-941224D8F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1227F6-3E58-48DB-9EDA-E0AB8511D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2D36-D1E4-4CE7-B2C4-C4496EFD2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1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73E868-C7BB-45F9-8BDA-4DBB4F5B6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D5CA-14A1-44F3-831C-B3DA3853FAC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0CA8B8-3F96-46D4-B8E5-1EE91B511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09D311-2946-4007-9809-5D759283D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2D36-D1E4-4CE7-B2C4-C4496EFD2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815F2-0371-4AC8-8AC9-73B6BAAAC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3F853-44B4-471C-80DD-C8D1EE291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04515F-2EE2-423B-9631-2C3C74805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E619DB-954C-4CF1-A3E5-253506011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D5CA-14A1-44F3-831C-B3DA3853FAC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E6634-5370-4420-A42B-C2FFA5466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318BA3-8E18-42D0-94CE-254F249D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2D36-D1E4-4CE7-B2C4-C4496EFD2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8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2CA0D-400D-4FCB-8860-E48187FAC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9A6D94-6D76-4D4A-8A9D-D76BC8915E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326764-4FA4-4F49-B565-BACC76C32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DE1ECC-F37D-4AA1-A33E-63F6624CF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D5CA-14A1-44F3-831C-B3DA3853FAC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9F92B-F265-43D9-B588-810602C4D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75B8BC-660E-4946-A58E-E7254808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2D36-D1E4-4CE7-B2C4-C4496EFD2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46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C1A3CC-EA6C-44E0-A2CB-23B62E1AF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F067AB-1945-43D8-A7DD-5D61B0D8C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27C0B-FCC7-4939-9FA3-6AF96F86BB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CD5CA-14A1-44F3-831C-B3DA3853FAC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F1B04-DDBC-490D-8920-70FC96A46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11538-9043-4E0C-AF6A-B23B22C47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42D36-D1E4-4CE7-B2C4-C4496EFD2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4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0A2930F-FC4F-4863-80BD-205B8CF8A947}"/>
              </a:ext>
            </a:extLst>
          </p:cNvPr>
          <p:cNvSpPr txBox="1"/>
          <p:nvPr/>
        </p:nvSpPr>
        <p:spPr>
          <a:xfrm>
            <a:off x="4291992" y="180733"/>
            <a:ext cx="3935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PROJECT PLANNING PROCESS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3B3D1D-25A7-4EB1-A171-84664AE76133}"/>
              </a:ext>
            </a:extLst>
          </p:cNvPr>
          <p:cNvSpPr txBox="1"/>
          <p:nvPr/>
        </p:nvSpPr>
        <p:spPr>
          <a:xfrm>
            <a:off x="810791" y="1046860"/>
            <a:ext cx="1950214" cy="33855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600" b="1" dirty="0"/>
              <a:t>Assessment Receipts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919911E-4F91-4D4F-93C6-7824A87CC890}"/>
              </a:ext>
            </a:extLst>
          </p:cNvPr>
          <p:cNvCxnSpPr>
            <a:cxnSpLocks/>
          </p:cNvCxnSpPr>
          <p:nvPr/>
        </p:nvCxnSpPr>
        <p:spPr>
          <a:xfrm>
            <a:off x="2773003" y="1241860"/>
            <a:ext cx="411038" cy="0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0BB9A88-56EC-40D1-BAB1-1440E751E439}"/>
              </a:ext>
            </a:extLst>
          </p:cNvPr>
          <p:cNvSpPr txBox="1"/>
          <p:nvPr/>
        </p:nvSpPr>
        <p:spPr>
          <a:xfrm>
            <a:off x="3184041" y="994612"/>
            <a:ext cx="1640636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Roadhaven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778EF7-CC69-4C2F-B39D-91C99C61279F}"/>
              </a:ext>
            </a:extLst>
          </p:cNvPr>
          <p:cNvSpPr txBox="1"/>
          <p:nvPr/>
        </p:nvSpPr>
        <p:spPr>
          <a:xfrm>
            <a:off x="5403162" y="1072583"/>
            <a:ext cx="1933554" cy="338554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Capital Projects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359630-D205-4732-BEDF-97B366EB1D86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4824677" y="1225445"/>
            <a:ext cx="578485" cy="16415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D5CB98F-D22C-4AD2-AF3F-E4A496082A55}"/>
              </a:ext>
            </a:extLst>
          </p:cNvPr>
          <p:cNvSpPr txBox="1"/>
          <p:nvPr/>
        </p:nvSpPr>
        <p:spPr>
          <a:xfrm>
            <a:off x="1873991" y="1988666"/>
            <a:ext cx="1329037" cy="58477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Admin/</a:t>
            </a:r>
          </a:p>
          <a:p>
            <a:pPr algn="ctr"/>
            <a:r>
              <a:rPr lang="en-US" sz="1600" dirty="0"/>
              <a:t>Management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04F393-E742-4DC3-BC0D-F085BEF502B9}"/>
              </a:ext>
            </a:extLst>
          </p:cNvPr>
          <p:cNvSpPr txBox="1"/>
          <p:nvPr/>
        </p:nvSpPr>
        <p:spPr>
          <a:xfrm>
            <a:off x="4970030" y="2000094"/>
            <a:ext cx="910337" cy="58477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Capital </a:t>
            </a:r>
          </a:p>
          <a:p>
            <a:pPr algn="ctr"/>
            <a:r>
              <a:rPr lang="en-US" sz="1600" dirty="0"/>
              <a:t>Reserve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8AA1BA-8631-46DD-9431-BD170DC6C34A}"/>
              </a:ext>
            </a:extLst>
          </p:cNvPr>
          <p:cNvSpPr txBox="1"/>
          <p:nvPr/>
        </p:nvSpPr>
        <p:spPr>
          <a:xfrm>
            <a:off x="3417568" y="2001009"/>
            <a:ext cx="1329037" cy="338554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Maintenance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8714EA5-709D-4A38-8BCB-52D36B57FB7F}"/>
              </a:ext>
            </a:extLst>
          </p:cNvPr>
          <p:cNvCxnSpPr>
            <a:cxnSpLocks/>
          </p:cNvCxnSpPr>
          <p:nvPr/>
        </p:nvCxnSpPr>
        <p:spPr>
          <a:xfrm flipH="1">
            <a:off x="2946860" y="1456277"/>
            <a:ext cx="516652" cy="528203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66194F0-3904-464E-8B99-ADCE907F3027}"/>
              </a:ext>
            </a:extLst>
          </p:cNvPr>
          <p:cNvCxnSpPr>
            <a:cxnSpLocks/>
          </p:cNvCxnSpPr>
          <p:nvPr/>
        </p:nvCxnSpPr>
        <p:spPr>
          <a:xfrm>
            <a:off x="3942918" y="1456277"/>
            <a:ext cx="0" cy="543817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55FAD1E-670D-473F-80B5-2A003697ED83}"/>
              </a:ext>
            </a:extLst>
          </p:cNvPr>
          <p:cNvCxnSpPr>
            <a:cxnSpLocks/>
          </p:cNvCxnSpPr>
          <p:nvPr/>
        </p:nvCxnSpPr>
        <p:spPr>
          <a:xfrm>
            <a:off x="4639950" y="1470055"/>
            <a:ext cx="496632" cy="514425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E2C09AE2-0F75-41C8-971B-BEB31AD4E218}"/>
              </a:ext>
            </a:extLst>
          </p:cNvPr>
          <p:cNvSpPr txBox="1"/>
          <p:nvPr/>
        </p:nvSpPr>
        <p:spPr>
          <a:xfrm>
            <a:off x="7813921" y="1072583"/>
            <a:ext cx="3479350" cy="255454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Finance Committee</a:t>
            </a:r>
          </a:p>
          <a:p>
            <a:pPr algn="ctr"/>
            <a:r>
              <a:rPr lang="en-US" sz="1600" u="sng" dirty="0"/>
              <a:t>Eval/Recommendations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5-Year Plan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20-Year Plan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Planning Committee Recommendations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Capital Expenditures Spreadsheet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FDD6A0C-4933-4272-BE52-C2D021126A5D}"/>
              </a:ext>
            </a:extLst>
          </p:cNvPr>
          <p:cNvSpPr txBox="1"/>
          <p:nvPr/>
        </p:nvSpPr>
        <p:spPr>
          <a:xfrm>
            <a:off x="7998173" y="4050661"/>
            <a:ext cx="1685107" cy="338554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Board Approval</a:t>
            </a:r>
            <a:endParaRPr lang="en-US" sz="1600" dirty="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E5E8A1D-3779-40CD-B4DD-B3065CD55503}"/>
              </a:ext>
            </a:extLst>
          </p:cNvPr>
          <p:cNvCxnSpPr>
            <a:cxnSpLocks/>
          </p:cNvCxnSpPr>
          <p:nvPr/>
        </p:nvCxnSpPr>
        <p:spPr>
          <a:xfrm>
            <a:off x="7336716" y="1249306"/>
            <a:ext cx="477205" cy="0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9289913E-D7AC-4E7C-8648-2958B6A65F18}"/>
              </a:ext>
            </a:extLst>
          </p:cNvPr>
          <p:cNvSpPr txBox="1"/>
          <p:nvPr/>
        </p:nvSpPr>
        <p:spPr>
          <a:xfrm>
            <a:off x="7661063" y="4809070"/>
            <a:ext cx="2359325" cy="58477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Finance Committee </a:t>
            </a:r>
          </a:p>
          <a:p>
            <a:pPr algn="ctr"/>
            <a:r>
              <a:rPr lang="en-US" sz="1600" b="1" dirty="0"/>
              <a:t>funds next fiscal year</a:t>
            </a:r>
            <a:endParaRPr lang="en-US" sz="16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2983DAC-D9EB-4497-8727-9F030F452E2E}"/>
              </a:ext>
            </a:extLst>
          </p:cNvPr>
          <p:cNvSpPr txBox="1"/>
          <p:nvPr/>
        </p:nvSpPr>
        <p:spPr>
          <a:xfrm>
            <a:off x="7661063" y="5813700"/>
            <a:ext cx="2359325" cy="5847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Planning Committee</a:t>
            </a:r>
          </a:p>
          <a:p>
            <a:pPr algn="ctr"/>
            <a:r>
              <a:rPr lang="en-US" sz="1600" b="1" dirty="0"/>
              <a:t>Execution</a:t>
            </a:r>
            <a:endParaRPr lang="en-US" sz="1600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D6E1D4D-7286-4AAD-B344-A8472A144840}"/>
              </a:ext>
            </a:extLst>
          </p:cNvPr>
          <p:cNvCxnSpPr>
            <a:cxnSpLocks/>
            <a:stCxn id="37" idx="2"/>
            <a:endCxn id="38" idx="0"/>
          </p:cNvCxnSpPr>
          <p:nvPr/>
        </p:nvCxnSpPr>
        <p:spPr>
          <a:xfrm>
            <a:off x="8840726" y="5393845"/>
            <a:ext cx="0" cy="419855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95FB021-0E9A-4C11-B0D8-F17C6C21334A}"/>
              </a:ext>
            </a:extLst>
          </p:cNvPr>
          <p:cNvCxnSpPr>
            <a:cxnSpLocks/>
            <a:endCxn id="37" idx="0"/>
          </p:cNvCxnSpPr>
          <p:nvPr/>
        </p:nvCxnSpPr>
        <p:spPr>
          <a:xfrm>
            <a:off x="8840725" y="4397682"/>
            <a:ext cx="1" cy="411388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5AFC1965-A4B2-405E-AA74-9245D0A2FD1E}"/>
              </a:ext>
            </a:extLst>
          </p:cNvPr>
          <p:cNvCxnSpPr>
            <a:cxnSpLocks/>
            <a:endCxn id="34" idx="0"/>
          </p:cNvCxnSpPr>
          <p:nvPr/>
        </p:nvCxnSpPr>
        <p:spPr>
          <a:xfrm>
            <a:off x="8840727" y="3643639"/>
            <a:ext cx="0" cy="407022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A52AE7BC-66D5-40FA-A13B-6CAA26D6AEEC}"/>
              </a:ext>
            </a:extLst>
          </p:cNvPr>
          <p:cNvSpPr txBox="1"/>
          <p:nvPr/>
        </p:nvSpPr>
        <p:spPr>
          <a:xfrm>
            <a:off x="1829956" y="3074297"/>
            <a:ext cx="1886094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PROJECT DRIVERS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9EB3C9E-911B-4DD8-8E50-6C6D0DCBDE20}"/>
              </a:ext>
            </a:extLst>
          </p:cNvPr>
          <p:cNvSpPr txBox="1"/>
          <p:nvPr/>
        </p:nvSpPr>
        <p:spPr>
          <a:xfrm>
            <a:off x="1722977" y="3627128"/>
            <a:ext cx="2101395" cy="120032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Capital Expenditures Spreadsheet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Planning Committee Input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RH Management Input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5-Year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20-Year Plan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873ACD1-0D93-4338-B653-03C3BED6C54C}"/>
              </a:ext>
            </a:extLst>
          </p:cNvPr>
          <p:cNvSpPr txBox="1"/>
          <p:nvPr/>
        </p:nvSpPr>
        <p:spPr>
          <a:xfrm>
            <a:off x="582513" y="5061444"/>
            <a:ext cx="2101396" cy="120032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5-Year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Club Input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Planning Committee Input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Requires PC/FC Funding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FC Provides Some Seed Money</a:t>
            </a:r>
            <a:endParaRPr lang="en-US" sz="16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A3257FF-4673-4E7A-BC2C-0F1E79B86024}"/>
              </a:ext>
            </a:extLst>
          </p:cNvPr>
          <p:cNvSpPr txBox="1"/>
          <p:nvPr/>
        </p:nvSpPr>
        <p:spPr>
          <a:xfrm>
            <a:off x="2911151" y="5061444"/>
            <a:ext cx="2101396" cy="101566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20-Year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Roadhaven Reserve Fund Study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Input from Long-Range Plan</a:t>
            </a:r>
          </a:p>
        </p:txBody>
      </p:sp>
      <p:sp>
        <p:nvSpPr>
          <p:cNvPr id="51" name="Arc 50">
            <a:extLst>
              <a:ext uri="{FF2B5EF4-FFF2-40B4-BE49-F238E27FC236}">
                <a16:creationId xmlns:a16="http://schemas.microsoft.com/office/drawing/2014/main" id="{28F8558E-51EE-4985-9446-630D3AE324AD}"/>
              </a:ext>
            </a:extLst>
          </p:cNvPr>
          <p:cNvSpPr/>
          <p:nvPr/>
        </p:nvSpPr>
        <p:spPr>
          <a:xfrm>
            <a:off x="65313" y="2701255"/>
            <a:ext cx="5740849" cy="4563611"/>
          </a:xfrm>
          <a:prstGeom prst="arc">
            <a:avLst>
              <a:gd name="adj1" fmla="val 12957975"/>
              <a:gd name="adj2" fmla="val 262793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25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82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Board Exec Assistant</dc:creator>
  <cp:lastModifiedBy>Board Exec Assistant</cp:lastModifiedBy>
  <cp:revision>1</cp:revision>
  <dcterms:created xsi:type="dcterms:W3CDTF">2020-01-24T20:42:32Z</dcterms:created>
  <dcterms:modified xsi:type="dcterms:W3CDTF">2021-05-04T17:25:07Z</dcterms:modified>
</cp:coreProperties>
</file>